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756" r:id="rId3"/>
    <p:sldId id="757" r:id="rId4"/>
    <p:sldId id="758" r:id="rId5"/>
    <p:sldId id="765" r:id="rId6"/>
    <p:sldId id="759" r:id="rId7"/>
    <p:sldId id="764" r:id="rId8"/>
    <p:sldId id="760" r:id="rId9"/>
    <p:sldId id="761" r:id="rId10"/>
    <p:sldId id="762" r:id="rId11"/>
    <p:sldId id="763" r:id="rId12"/>
    <p:sldId id="766" r:id="rId13"/>
    <p:sldId id="767" r:id="rId14"/>
    <p:sldId id="515" r:id="rId15"/>
    <p:sldId id="768" r:id="rId16"/>
    <p:sldId id="769" r:id="rId17"/>
    <p:sldId id="770" r:id="rId18"/>
    <p:sldId id="771" r:id="rId19"/>
    <p:sldId id="693" r:id="rId20"/>
    <p:sldId id="772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1079" autoAdjust="0"/>
  </p:normalViewPr>
  <p:slideViewPr>
    <p:cSldViewPr snapToGrid="0" snapToObjects="1">
      <p:cViewPr>
        <p:scale>
          <a:sx n="77" d="100"/>
          <a:sy n="77" d="100"/>
        </p:scale>
        <p:origin x="-166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3/7/2016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3/7/2016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3/7/2016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3/7/2016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3/7/2016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3/7/2016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3/7/2016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3/7/2016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3/7/2016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3/7/2016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3/7/2016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Lecture 12 – Midterm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</a:t>
            </a:r>
            <a:r>
              <a:rPr lang="en-US" dirty="0" smtClean="0">
                <a:ea typeface="+mn-ea"/>
              </a:rPr>
              <a:t>Gibson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Jeremy Dixon</a:t>
            </a:r>
            <a:endParaRPr lang="en-US" dirty="0" smtClean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problems</a:t>
            </a:r>
            <a:endParaRPr lang="en-US" dirty="0"/>
          </a:p>
          <a:p>
            <a:pPr lvl="1"/>
            <a:r>
              <a:rPr lang="en-US" sz="3200" dirty="0" smtClean="0"/>
              <a:t>Given a problem, write the code to solve it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Tips:</a:t>
            </a:r>
          </a:p>
          <a:p>
            <a:pPr lvl="1"/>
            <a:r>
              <a:rPr lang="en-US" sz="3200" dirty="0" smtClean="0"/>
              <a:t>Don’t jump straight into coding</a:t>
            </a:r>
          </a:p>
          <a:p>
            <a:pPr lvl="1"/>
            <a:r>
              <a:rPr lang="en-US" sz="3200" dirty="0" smtClean="0"/>
              <a:t>Read the question carefully</a:t>
            </a:r>
          </a:p>
          <a:p>
            <a:pPr lvl="1"/>
            <a:r>
              <a:rPr lang="en-US" sz="3200" dirty="0" smtClean="0"/>
              <a:t>Plan out what your code needs to do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113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about Exam Format?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6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Content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 we’ve covered so far!</a:t>
            </a:r>
          </a:p>
          <a:p>
            <a:r>
              <a:rPr lang="en-US" dirty="0" smtClean="0"/>
              <a:t>You should be especially familiar with:</a:t>
            </a:r>
          </a:p>
          <a:p>
            <a:pPr lvl="1"/>
            <a:r>
              <a:rPr lang="en-US" dirty="0" smtClean="0"/>
              <a:t>Evaluating expressions</a:t>
            </a:r>
          </a:p>
          <a:p>
            <a:pPr lvl="1"/>
            <a:r>
              <a:rPr lang="en-US" dirty="0" smtClean="0"/>
              <a:t>Control structures</a:t>
            </a:r>
          </a:p>
          <a:p>
            <a:pPr lvl="2"/>
            <a:r>
              <a:rPr lang="en-US" dirty="0" smtClean="0"/>
              <a:t>For </a:t>
            </a:r>
            <a:r>
              <a:rPr lang="en-US" dirty="0" smtClean="0"/>
              <a:t>loops</a:t>
            </a:r>
            <a:endParaRPr lang="en-US" dirty="0" smtClean="0"/>
          </a:p>
          <a:p>
            <a:pPr lvl="2"/>
            <a:r>
              <a:rPr lang="en-US" dirty="0" smtClean="0"/>
              <a:t>While </a:t>
            </a:r>
            <a:r>
              <a:rPr lang="en-US" dirty="0" smtClean="0"/>
              <a:t>loops </a:t>
            </a:r>
            <a:r>
              <a:rPr lang="en-US" dirty="0" smtClean="0"/>
              <a:t>(including </a:t>
            </a:r>
            <a:r>
              <a:rPr lang="en-US" dirty="0" smtClean="0"/>
              <a:t>interactive </a:t>
            </a:r>
            <a:r>
              <a:rPr lang="en-US" dirty="0" smtClean="0"/>
              <a:t>loops)</a:t>
            </a:r>
          </a:p>
          <a:p>
            <a:pPr lvl="2"/>
            <a:r>
              <a:rPr lang="en-US" dirty="0" smtClean="0"/>
              <a:t>If/</a:t>
            </a:r>
            <a:r>
              <a:rPr lang="en-US" dirty="0" err="1" smtClean="0"/>
              <a:t>Elif</a:t>
            </a:r>
            <a:r>
              <a:rPr lang="en-US" dirty="0" smtClean="0"/>
              <a:t>/Else</a:t>
            </a:r>
          </a:p>
          <a:p>
            <a:pPr lvl="1"/>
            <a:r>
              <a:rPr lang="en-US" dirty="0" smtClean="0"/>
              <a:t>Decimal &lt;-&gt; Binary conversion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09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dirty="0"/>
              <a:t>should be especially familiar with:</a:t>
            </a:r>
          </a:p>
          <a:p>
            <a:pPr lvl="1"/>
            <a:r>
              <a:rPr lang="en-US" dirty="0" smtClean="0"/>
              <a:t>Lists</a:t>
            </a:r>
          </a:p>
          <a:p>
            <a:pPr lvl="2"/>
            <a:r>
              <a:rPr lang="en-US" dirty="0" smtClean="0"/>
              <a:t>Indexing (including </a:t>
            </a:r>
            <a:r>
              <a:rPr lang="en-US" dirty="0" smtClean="0"/>
              <a:t>negative </a:t>
            </a:r>
            <a:r>
              <a:rPr lang="en-US" dirty="0" smtClean="0"/>
              <a:t>indexing)</a:t>
            </a:r>
          </a:p>
          <a:p>
            <a:pPr lvl="2"/>
            <a:r>
              <a:rPr lang="en-US" dirty="0" smtClean="0"/>
              <a:t>Appending</a:t>
            </a:r>
          </a:p>
          <a:p>
            <a:pPr lvl="1"/>
            <a:r>
              <a:rPr lang="en-US" dirty="0" smtClean="0"/>
              <a:t>Debugging</a:t>
            </a:r>
          </a:p>
          <a:p>
            <a:pPr lvl="1"/>
            <a:r>
              <a:rPr lang="en-US" dirty="0" smtClean="0"/>
              <a:t>Functions</a:t>
            </a:r>
            <a:endParaRPr lang="en-US" dirty="0" smtClean="0"/>
          </a:p>
          <a:p>
            <a:pPr lvl="2"/>
            <a:r>
              <a:rPr lang="en-US" dirty="0" smtClean="0"/>
              <a:t>Actual and formal parameters</a:t>
            </a:r>
          </a:p>
          <a:p>
            <a:pPr lvl="2"/>
            <a:r>
              <a:rPr lang="en-US" dirty="0" smtClean="0"/>
              <a:t>Defining and calling functions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47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about Exam Content?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2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down your name and circle your section</a:t>
            </a:r>
          </a:p>
          <a:p>
            <a:pPr lvl="2"/>
            <a:endParaRPr lang="en-US" dirty="0"/>
          </a:p>
          <a:p>
            <a:r>
              <a:rPr lang="en-US" dirty="0" smtClean="0"/>
              <a:t>Flip through the exam and get a feel for the length of it and the types of questions</a:t>
            </a:r>
          </a:p>
          <a:p>
            <a:pPr lvl="1"/>
            <a:r>
              <a:rPr lang="en-US" sz="3200" dirty="0" smtClean="0"/>
              <a:t>The programming problems </a:t>
            </a:r>
            <a:r>
              <a:rPr lang="en-US" sz="3200" dirty="0" smtClean="0"/>
              <a:t>are the </a:t>
            </a:r>
            <a:r>
              <a:rPr lang="en-US" sz="3200" dirty="0" smtClean="0"/>
              <a:t>last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questions </a:t>
            </a:r>
            <a:r>
              <a:rPr lang="en-US" sz="3200" dirty="0" smtClean="0"/>
              <a:t>on the exam – don’t leave </a:t>
            </a:r>
            <a:br>
              <a:rPr lang="en-US" sz="3200" dirty="0" smtClean="0"/>
            </a:br>
            <a:r>
              <a:rPr lang="en-US" sz="3200" dirty="0" smtClean="0"/>
              <a:t>them until the last minute!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14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14951" cy="4156799"/>
          </a:xfrm>
        </p:spPr>
        <p:txBody>
          <a:bodyPr/>
          <a:lstStyle/>
          <a:p>
            <a:r>
              <a:rPr lang="en-US" dirty="0" smtClean="0"/>
              <a:t>Most questions have partial credit</a:t>
            </a:r>
          </a:p>
          <a:p>
            <a:pPr lvl="1"/>
            <a:r>
              <a:rPr lang="en-US" sz="3200" dirty="0" smtClean="0"/>
              <a:t>You should at least </a:t>
            </a:r>
            <a:r>
              <a:rPr lang="en-US" sz="3200" u="sng" dirty="0" smtClean="0"/>
              <a:t>attempt</a:t>
            </a:r>
            <a:r>
              <a:rPr lang="en-US" sz="3200" dirty="0" smtClean="0"/>
              <a:t> every problem</a:t>
            </a:r>
            <a:endParaRPr lang="en-US" sz="3200" dirty="0"/>
          </a:p>
          <a:p>
            <a:pPr lvl="1"/>
            <a:r>
              <a:rPr lang="en-US" sz="3200" dirty="0" smtClean="0"/>
              <a:t>If you don’t know how to do one part of the problem, skip it and do the rest</a:t>
            </a:r>
          </a:p>
          <a:p>
            <a:pPr lvl="1"/>
            <a:r>
              <a:rPr lang="en-US" sz="3200" dirty="0" smtClean="0"/>
              <a:t>You can use comments instead of code (like “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get user input</a:t>
            </a:r>
            <a:r>
              <a:rPr lang="en-US" sz="3200" dirty="0" smtClean="0"/>
              <a:t>”) if you know </a:t>
            </a:r>
            <a:r>
              <a:rPr lang="en-US" sz="3200" u="sng" dirty="0" smtClean="0"/>
              <a:t>what</a:t>
            </a:r>
            <a:r>
              <a:rPr lang="en-US" sz="3200" dirty="0" smtClean="0"/>
              <a:t> you want a piece of code to do but not </a:t>
            </a:r>
            <a:r>
              <a:rPr lang="en-US" sz="3200" u="sng" dirty="0" smtClean="0"/>
              <a:t>how</a:t>
            </a:r>
            <a:endParaRPr lang="en-US" u="sng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28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you are done coding the programming problems, try “running” your program with some input and making sure it works the way you think it does</a:t>
            </a:r>
          </a:p>
          <a:p>
            <a:endParaRPr lang="en-US" dirty="0"/>
          </a:p>
          <a:p>
            <a:r>
              <a:rPr lang="en-US" dirty="0" smtClean="0"/>
              <a:t>If a problem is unclear or you think there is an error on the exam, raise your hand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957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Other 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3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77073" cy="4156799"/>
          </a:xfrm>
        </p:spPr>
        <p:txBody>
          <a:bodyPr/>
          <a:lstStyle/>
          <a:p>
            <a:r>
              <a:rPr lang="en-US" dirty="0" smtClean="0"/>
              <a:t>Homework 5 is out</a:t>
            </a:r>
          </a:p>
          <a:p>
            <a:pPr lvl="1"/>
            <a:r>
              <a:rPr lang="en-US" dirty="0" smtClean="0"/>
              <a:t>Due by Tuesday </a:t>
            </a:r>
            <a:r>
              <a:rPr lang="en-US" dirty="0" smtClean="0"/>
              <a:t>(March 8th) </a:t>
            </a:r>
            <a:r>
              <a:rPr lang="en-US" dirty="0" smtClean="0"/>
              <a:t>at 8:59:59 PM</a:t>
            </a:r>
          </a:p>
          <a:p>
            <a:endParaRPr lang="en-US" dirty="0" smtClean="0"/>
          </a:p>
          <a:p>
            <a:r>
              <a:rPr lang="en-US" dirty="0" smtClean="0"/>
              <a:t>Midterm is next time – </a:t>
            </a:r>
            <a:r>
              <a:rPr lang="en-US" dirty="0" smtClean="0"/>
              <a:t>March 9th and 10th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You </a:t>
            </a:r>
            <a:r>
              <a:rPr lang="en-US" b="1" u="sng" dirty="0" smtClean="0">
                <a:solidFill>
                  <a:srgbClr val="FF0000"/>
                </a:solidFill>
              </a:rPr>
              <a:t>must</a:t>
            </a:r>
            <a:r>
              <a:rPr lang="en-US" dirty="0" smtClean="0">
                <a:solidFill>
                  <a:srgbClr val="FF0000"/>
                </a:solidFill>
              </a:rPr>
              <a:t> bring your UMBC ID with you to the exam!  We won’t accept your test without it.</a:t>
            </a:r>
          </a:p>
          <a:p>
            <a:pPr lvl="1"/>
            <a:r>
              <a:rPr lang="en-US" dirty="0" smtClean="0"/>
              <a:t>You can do it!  We believe in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18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midterm is closed everything:</a:t>
            </a:r>
          </a:p>
          <a:p>
            <a:pPr lvl="1"/>
            <a:r>
              <a:rPr lang="en-US" dirty="0" smtClean="0"/>
              <a:t>No books</a:t>
            </a:r>
          </a:p>
          <a:p>
            <a:pPr lvl="1"/>
            <a:r>
              <a:rPr lang="en-US" dirty="0" smtClean="0"/>
              <a:t>No notes</a:t>
            </a:r>
          </a:p>
          <a:p>
            <a:pPr lvl="1"/>
            <a:r>
              <a:rPr lang="en-US" dirty="0"/>
              <a:t>No cheat </a:t>
            </a:r>
            <a:r>
              <a:rPr lang="en-US" dirty="0" smtClean="0"/>
              <a:t>sheets</a:t>
            </a:r>
          </a:p>
          <a:p>
            <a:pPr lvl="1"/>
            <a:r>
              <a:rPr lang="en-US" dirty="0" smtClean="0"/>
              <a:t>No laptops</a:t>
            </a:r>
          </a:p>
          <a:p>
            <a:pPr lvl="1"/>
            <a:r>
              <a:rPr lang="en-US" dirty="0" smtClean="0"/>
              <a:t>No calculators</a:t>
            </a:r>
          </a:p>
          <a:p>
            <a:pPr lvl="1"/>
            <a:r>
              <a:rPr lang="en-US" dirty="0" smtClean="0"/>
              <a:t>No phones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0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Worksheet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14951" cy="4156799"/>
          </a:xfrm>
        </p:spPr>
        <p:txBody>
          <a:bodyPr/>
          <a:lstStyle/>
          <a:p>
            <a:r>
              <a:rPr lang="en-US" dirty="0" smtClean="0"/>
              <a:t>Question 8</a:t>
            </a:r>
          </a:p>
          <a:p>
            <a:pPr lvl="1"/>
            <a:r>
              <a:rPr lang="en-US" dirty="0" smtClean="0"/>
              <a:t>Part e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test[:]    </a:t>
            </a:r>
            <a:r>
              <a:rPr lang="en-US" dirty="0" smtClean="0"/>
              <a:t>(add colon)</a:t>
            </a:r>
          </a:p>
          <a:p>
            <a:pPr lvl="1"/>
            <a:r>
              <a:rPr lang="en-US" dirty="0" smtClean="0"/>
              <a:t>Part </a:t>
            </a:r>
            <a:r>
              <a:rPr lang="en-US" dirty="0" err="1" smtClean="0"/>
              <a:t>i</a:t>
            </a:r>
            <a:r>
              <a:rPr lang="en-US" dirty="0" smtClean="0"/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test[2:-6] </a:t>
            </a:r>
            <a:r>
              <a:rPr lang="en-US" dirty="0" smtClean="0"/>
              <a:t>(replace comma)</a:t>
            </a:r>
          </a:p>
          <a:p>
            <a:r>
              <a:rPr lang="en-US" dirty="0" smtClean="0"/>
              <a:t>Question 10</a:t>
            </a:r>
          </a:p>
          <a:p>
            <a:pPr lvl="1"/>
            <a:r>
              <a:rPr lang="en-US" dirty="0" smtClean="0"/>
              <a:t>Part a		“Print out the contents of the list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cars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Part c		“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total of </a:t>
            </a:r>
            <a:r>
              <a:rPr lang="en-US" sz="24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through </a:t>
            </a:r>
            <a:r>
              <a:rPr lang="en-US" sz="24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Question 23</a:t>
            </a:r>
          </a:p>
          <a:p>
            <a:pPr lvl="1"/>
            <a:r>
              <a:rPr lang="en-US" dirty="0" smtClean="0"/>
              <a:t>Instructions:		“Convert to </a:t>
            </a:r>
            <a:r>
              <a:rPr lang="en-US" u="sng" dirty="0" smtClean="0"/>
              <a:t>binary</a:t>
            </a:r>
            <a:r>
              <a:rPr lang="en-US" dirty="0" smtClean="0"/>
              <a:t>:”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595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your </a:t>
            </a:r>
            <a:r>
              <a:rPr lang="en-US" dirty="0" err="1" smtClean="0"/>
              <a:t>bookbag</a:t>
            </a:r>
            <a:r>
              <a:rPr lang="en-US" dirty="0" smtClean="0"/>
              <a:t> under your desk/chair</a:t>
            </a:r>
          </a:p>
          <a:p>
            <a:pPr lvl="1"/>
            <a:r>
              <a:rPr lang="en-US" dirty="0" smtClean="0"/>
              <a:t>NOT on the seat next to you</a:t>
            </a:r>
          </a:p>
          <a:p>
            <a:endParaRPr lang="en-US" dirty="0" smtClean="0"/>
          </a:p>
          <a:p>
            <a:r>
              <a:rPr lang="en-US" dirty="0" smtClean="0"/>
              <a:t>You may have on your desk:</a:t>
            </a:r>
          </a:p>
          <a:p>
            <a:pPr lvl="1"/>
            <a:r>
              <a:rPr lang="en-US" dirty="0" smtClean="0"/>
              <a:t>Pens, pencils, erasers</a:t>
            </a:r>
          </a:p>
          <a:p>
            <a:pPr lvl="1"/>
            <a:r>
              <a:rPr lang="en-US" dirty="0" smtClean="0"/>
              <a:t>Water bottle</a:t>
            </a:r>
          </a:p>
          <a:p>
            <a:pPr lvl="1"/>
            <a:r>
              <a:rPr lang="en-US" b="1" u="sng" dirty="0"/>
              <a:t>UMBC </a:t>
            </a:r>
            <a:r>
              <a:rPr lang="en-US" b="1" u="sng" dirty="0" smtClean="0"/>
              <a:t>ID</a:t>
            </a:r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353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CHEAT!!!</a:t>
            </a:r>
          </a:p>
          <a:p>
            <a:endParaRPr lang="en-US" dirty="0" smtClean="0"/>
          </a:p>
          <a:p>
            <a:r>
              <a:rPr lang="en-US" dirty="0" smtClean="0"/>
              <a:t>Cheating will be dealt with severely and immediately</a:t>
            </a:r>
          </a:p>
          <a:p>
            <a:pPr lvl="1"/>
            <a:r>
              <a:rPr lang="en-US" dirty="0" smtClean="0"/>
              <a:t>If a TA or instructor sees you looking at another student’s paper (or anything other than your own exam) they will take your test from you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87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Seating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allowing, you will sit every other seat, so that you are not next to another student</a:t>
            </a:r>
          </a:p>
          <a:p>
            <a:pPr lvl="3"/>
            <a:endParaRPr lang="en-US" dirty="0"/>
          </a:p>
          <a:p>
            <a:r>
              <a:rPr lang="en-US" dirty="0" smtClean="0"/>
              <a:t>Your instructor may have specific instructions for their lecture hall seating arrangements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67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about Exam Rules?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7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similar to the in-class worksheet</a:t>
            </a:r>
          </a:p>
          <a:p>
            <a:pPr lvl="1"/>
            <a:r>
              <a:rPr lang="en-US" sz="3200" dirty="0" smtClean="0"/>
              <a:t>Questions are less “tricky” than the worksheet, but the types of questions </a:t>
            </a:r>
            <a:br>
              <a:rPr lang="en-US" sz="3200" dirty="0" smtClean="0"/>
            </a:br>
            <a:r>
              <a:rPr lang="en-US" sz="3200" dirty="0" smtClean="0"/>
              <a:t>are generally the same</a:t>
            </a:r>
          </a:p>
          <a:p>
            <a:pPr lvl="1"/>
            <a:r>
              <a:rPr lang="en-US" sz="3200" dirty="0" smtClean="0"/>
              <a:t>Going over the worksheet and making sure you are comfortable with the material would be a good idea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421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Choice</a:t>
            </a:r>
          </a:p>
          <a:p>
            <a:r>
              <a:rPr lang="en-US" dirty="0" smtClean="0"/>
              <a:t>True/False</a:t>
            </a:r>
          </a:p>
          <a:p>
            <a:endParaRPr lang="en-US" dirty="0"/>
          </a:p>
          <a:p>
            <a:r>
              <a:rPr lang="en-US" dirty="0" smtClean="0"/>
              <a:t>Short answer</a:t>
            </a:r>
          </a:p>
          <a:p>
            <a:pPr lvl="1"/>
            <a:r>
              <a:rPr lang="en-US" dirty="0" smtClean="0"/>
              <a:t>Explain basic concepts in writing</a:t>
            </a:r>
          </a:p>
          <a:p>
            <a:pPr lvl="1"/>
            <a:r>
              <a:rPr lang="en-US" i="1" dirty="0" smtClean="0"/>
              <a:t>e.g.</a:t>
            </a:r>
            <a:r>
              <a:rPr lang="en-US" dirty="0" smtClean="0"/>
              <a:t>, “Why do we need to cast user input to different data types like </a:t>
            </a:r>
            <a:r>
              <a:rPr lang="en-US" dirty="0" err="1" smtClean="0"/>
              <a:t>int</a:t>
            </a:r>
            <a:r>
              <a:rPr lang="en-US" dirty="0" smtClean="0"/>
              <a:t>?”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537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evaluation</a:t>
            </a:r>
          </a:p>
          <a:p>
            <a:pPr lvl="1"/>
            <a:r>
              <a:rPr lang="en-US" dirty="0" smtClean="0"/>
              <a:t>Given code, what does it do?</a:t>
            </a:r>
            <a:endParaRPr lang="en-US" dirty="0"/>
          </a:p>
          <a:p>
            <a:r>
              <a:rPr lang="en-US" dirty="0" smtClean="0"/>
              <a:t>Debugging</a:t>
            </a:r>
          </a:p>
          <a:p>
            <a:pPr lvl="1"/>
            <a:r>
              <a:rPr lang="en-US" dirty="0" smtClean="0"/>
              <a:t>Find and fix errors</a:t>
            </a:r>
          </a:p>
          <a:p>
            <a:r>
              <a:rPr lang="en-US" dirty="0" smtClean="0"/>
              <a:t>Fill in the blank</a:t>
            </a:r>
          </a:p>
          <a:p>
            <a:pPr lvl="1"/>
            <a:r>
              <a:rPr lang="en-US" dirty="0" smtClean="0"/>
              <a:t>Complete a piece of partially-written code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69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24910</TotalTime>
  <Words>550</Words>
  <Application>Microsoft Office PowerPoint</Application>
  <PresentationFormat>On-screen Show (4:3)</PresentationFormat>
  <Paragraphs>122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CMSC201  Computer Science I for Majors  Lecture 12 – Midterm Review</vt:lpstr>
      <vt:lpstr>Exam Rules</vt:lpstr>
      <vt:lpstr>Exam Rules</vt:lpstr>
      <vt:lpstr>Exam Rules</vt:lpstr>
      <vt:lpstr>Exam Seating</vt:lpstr>
      <vt:lpstr>Questions about Exam Rules?</vt:lpstr>
      <vt:lpstr>Exam Format</vt:lpstr>
      <vt:lpstr>Exam Format</vt:lpstr>
      <vt:lpstr>Exam Format</vt:lpstr>
      <vt:lpstr>Exam Format</vt:lpstr>
      <vt:lpstr>Questions about Exam Format?</vt:lpstr>
      <vt:lpstr>Exam Content </vt:lpstr>
      <vt:lpstr>Exam Content</vt:lpstr>
      <vt:lpstr>Questions about Exam Content?</vt:lpstr>
      <vt:lpstr>Exam Advice</vt:lpstr>
      <vt:lpstr>Exam Advice</vt:lpstr>
      <vt:lpstr>Exam Advice</vt:lpstr>
      <vt:lpstr>Any Other Questions?</vt:lpstr>
      <vt:lpstr>Announcements</vt:lpstr>
      <vt:lpstr>Review Worksheet Corrections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368</cp:revision>
  <dcterms:created xsi:type="dcterms:W3CDTF">2014-05-05T14:25:42Z</dcterms:created>
  <dcterms:modified xsi:type="dcterms:W3CDTF">2016-03-08T03:41:42Z</dcterms:modified>
</cp:coreProperties>
</file>